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</p:sldIdLst>
  <p:sldSz cy="5143500" cx="9144000"/>
  <p:notesSz cx="6858000" cy="9144000"/>
  <p:embeddedFontLst>
    <p:embeddedFont>
      <p:font typeface="Raleway"/>
      <p:regular r:id="rId38"/>
      <p:bold r:id="rId39"/>
      <p:italic r:id="rId40"/>
      <p:boldItalic r:id="rId41"/>
    </p:embeddedFont>
    <p:embeddedFont>
      <p:font typeface="Raleway ExtraBold"/>
      <p:bold r:id="rId42"/>
      <p:boldItalic r:id="rId43"/>
    </p:embeddedFont>
    <p:embeddedFont>
      <p:font typeface="Roboto"/>
      <p:regular r:id="rId44"/>
      <p:bold r:id="rId45"/>
      <p:italic r:id="rId46"/>
      <p:boldItalic r:id="rId47"/>
    </p:embeddedFont>
    <p:embeddedFont>
      <p:font typeface="Raleway Light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italic.fntdata"/><Relationship Id="rId42" Type="http://schemas.openxmlformats.org/officeDocument/2006/relationships/font" Target="fonts/RalewayExtraBold-bold.fntdata"/><Relationship Id="rId41" Type="http://schemas.openxmlformats.org/officeDocument/2006/relationships/font" Target="fonts/Raleway-boldItalic.fntdata"/><Relationship Id="rId44" Type="http://schemas.openxmlformats.org/officeDocument/2006/relationships/font" Target="fonts/Roboto-regular.fntdata"/><Relationship Id="rId43" Type="http://schemas.openxmlformats.org/officeDocument/2006/relationships/font" Target="fonts/RalewayExtraBold-boldItalic.fntdata"/><Relationship Id="rId46" Type="http://schemas.openxmlformats.org/officeDocument/2006/relationships/font" Target="fonts/Roboto-italic.fntdata"/><Relationship Id="rId45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RalewayLight-regular.fntdata"/><Relationship Id="rId47" Type="http://schemas.openxmlformats.org/officeDocument/2006/relationships/font" Target="fonts/Roboto-boldItalic.fntdata"/><Relationship Id="rId49" Type="http://schemas.openxmlformats.org/officeDocument/2006/relationships/font" Target="fonts/RalewayLigh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font" Target="fonts/Raleway-bold.fntdata"/><Relationship Id="rId38" Type="http://schemas.openxmlformats.org/officeDocument/2006/relationships/font" Target="fonts/Raleway-regular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alewayLight-boldItalic.fntdata"/><Relationship Id="rId50" Type="http://schemas.openxmlformats.org/officeDocument/2006/relationships/font" Target="fonts/RalewayLight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0fbf0366635da1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0fbf0366635da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b23581ecd_0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b23581ec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7cb6f050c_0_1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7cb6f050c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23581ecd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b23581ec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b23581ecd_0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b23581ec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b23581ecd_0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b23581ec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7cb6f050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7cb6f05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b23581ecd_0_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b23581ecd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b23581ecd_0_1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b23581ecd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b23581ecd_0_1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b23581ecd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b23581ecd_0_1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b23581ecd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b22f60b70_0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b22f60b7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b22f60b70_7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b22f60b70_7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b22f60b70_6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b22f60b70_6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b22f60b70_3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b22f60b70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b22f60b70_8_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b22f60b70_8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cb6f050c_0_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7cb6f050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b22f60b70_8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b22f60b70_8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b22f60b70_0_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b22f60b7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b22f60b70_8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b22f60b70_8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b22f60b70_8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b22f60b70_8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b23581ecd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b23581ec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0fbf0366635da1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50fbf0366635da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0fbf0366635da1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0fbf0366635da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solidFill>
          <a:srgbClr val="FFB600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1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2"/>
          <p:cNvPicPr preferRelativeResize="0"/>
          <p:nvPr/>
        </p:nvPicPr>
        <p:blipFill rotWithShape="1">
          <a:blip r:embed="rId2">
            <a:alphaModFix/>
          </a:blip>
          <a:srcRect b="16264" l="6472" r="6646" t="67800"/>
          <a:stretch/>
        </p:blipFill>
        <p:spPr>
          <a:xfrm>
            <a:off x="319450" y="2803463"/>
            <a:ext cx="2565824" cy="81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2"/>
          <p:cNvPicPr preferRelativeResize="0"/>
          <p:nvPr/>
        </p:nvPicPr>
        <p:blipFill rotWithShape="1">
          <a:blip r:embed="rId2">
            <a:alphaModFix/>
          </a:blip>
          <a:srcRect b="51526" l="5769" r="7342" t="31269"/>
          <a:stretch/>
        </p:blipFill>
        <p:spPr>
          <a:xfrm>
            <a:off x="319450" y="595038"/>
            <a:ext cx="2565824" cy="88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2"/>
          <p:cNvPicPr preferRelativeResize="0"/>
          <p:nvPr/>
        </p:nvPicPr>
        <p:blipFill rotWithShape="1">
          <a:blip r:embed="rId3">
            <a:alphaModFix/>
          </a:blip>
          <a:srcRect b="18111" l="6559" r="6559" t="65952"/>
          <a:stretch/>
        </p:blipFill>
        <p:spPr>
          <a:xfrm>
            <a:off x="6272025" y="3770650"/>
            <a:ext cx="2565824" cy="81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2"/>
          <p:cNvPicPr preferRelativeResize="0"/>
          <p:nvPr/>
        </p:nvPicPr>
        <p:blipFill rotWithShape="1">
          <a:blip r:embed="rId3">
            <a:alphaModFix/>
          </a:blip>
          <a:srcRect b="55526" l="6559" r="6559" t="28538"/>
          <a:stretch/>
        </p:blipFill>
        <p:spPr>
          <a:xfrm>
            <a:off x="6272025" y="1580975"/>
            <a:ext cx="2565824" cy="81965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2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2"/>
          <p:cNvPicPr preferRelativeResize="0"/>
          <p:nvPr/>
        </p:nvPicPr>
        <p:blipFill rotWithShape="1">
          <a:blip r:embed="rId2">
            <a:alphaModFix/>
          </a:blip>
          <a:srcRect b="69955" l="6437" r="6681" t="12840"/>
          <a:stretch/>
        </p:blipFill>
        <p:spPr>
          <a:xfrm>
            <a:off x="4692150" y="511925"/>
            <a:ext cx="2565824" cy="88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2"/>
          <p:cNvPicPr preferRelativeResize="0"/>
          <p:nvPr/>
        </p:nvPicPr>
        <p:blipFill rotWithShape="1">
          <a:blip r:embed="rId3">
            <a:alphaModFix/>
          </a:blip>
          <a:srcRect b="72844" l="6768" r="6350" t="12836"/>
          <a:stretch/>
        </p:blipFill>
        <p:spPr>
          <a:xfrm>
            <a:off x="2126338" y="3897350"/>
            <a:ext cx="2565824" cy="73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2"/>
          <p:cNvPicPr preferRelativeResize="0"/>
          <p:nvPr/>
        </p:nvPicPr>
        <p:blipFill rotWithShape="1">
          <a:blip r:embed="rId3">
            <a:alphaModFix/>
          </a:blip>
          <a:srcRect b="37510" l="6768" r="6350" t="46553"/>
          <a:stretch/>
        </p:blipFill>
        <p:spPr>
          <a:xfrm>
            <a:off x="4866300" y="2803475"/>
            <a:ext cx="2565824" cy="81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2"/>
          <p:cNvPicPr preferRelativeResize="0"/>
          <p:nvPr/>
        </p:nvPicPr>
        <p:blipFill rotWithShape="1">
          <a:blip r:embed="rId2">
            <a:alphaModFix/>
          </a:blip>
          <a:srcRect b="34123" l="6576" r="6542" t="48672"/>
          <a:stretch/>
        </p:blipFill>
        <p:spPr>
          <a:xfrm>
            <a:off x="1698700" y="1644263"/>
            <a:ext cx="2565824" cy="884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colored">
  <p:cSld name="BLANK_1">
    <p:bg>
      <p:bgPr>
        <a:solidFill>
          <a:srgbClr val="FFB600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colored 1">
  <p:cSld name="BLANK_1_1">
    <p:bg>
      <p:bgPr>
        <a:solidFill>
          <a:srgbClr val="FFB600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solidFill>
          <a:srgbClr val="FFB600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434343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solidFill>
          <a:srgbClr val="FFB60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434343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757200" y="2161800"/>
            <a:ext cx="56298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3000"/>
              <a:buChar char="●"/>
              <a:defRPr i="1" sz="3000">
                <a:solidFill>
                  <a:srgbClr val="434343"/>
                </a:solidFill>
              </a:defRPr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○"/>
              <a:defRPr i="1" sz="3000">
                <a:solidFill>
                  <a:srgbClr val="434343"/>
                </a:solidFill>
              </a:defRPr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■"/>
              <a:defRPr i="1" sz="3000">
                <a:solidFill>
                  <a:srgbClr val="434343"/>
                </a:solidFill>
              </a:defRPr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●"/>
              <a:defRPr i="1" sz="3000">
                <a:solidFill>
                  <a:srgbClr val="434343"/>
                </a:solidFill>
              </a:defRPr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○"/>
              <a:defRPr i="1" sz="3000">
                <a:solidFill>
                  <a:srgbClr val="434343"/>
                </a:solidFill>
              </a:defRPr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■"/>
              <a:defRPr i="1" sz="3000">
                <a:solidFill>
                  <a:srgbClr val="434343"/>
                </a:solidFill>
              </a:defRPr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●"/>
              <a:defRPr i="1" sz="3000">
                <a:solidFill>
                  <a:srgbClr val="434343"/>
                </a:solidFill>
              </a:defRPr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○"/>
              <a:defRPr i="1" sz="3000">
                <a:solidFill>
                  <a:srgbClr val="434343"/>
                </a:solidFill>
              </a:defRPr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■"/>
              <a:defRPr i="1" sz="3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sz="12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B600"/>
                </a:solidFill>
              </a:defRPr>
            </a:lvl1pPr>
            <a:lvl2pPr lvl="1">
              <a:buNone/>
              <a:defRPr>
                <a:solidFill>
                  <a:srgbClr val="FFB600"/>
                </a:solidFill>
              </a:defRPr>
            </a:lvl2pPr>
            <a:lvl3pPr lvl="2">
              <a:buNone/>
              <a:defRPr>
                <a:solidFill>
                  <a:srgbClr val="FFB600"/>
                </a:solidFill>
              </a:defRPr>
            </a:lvl3pPr>
            <a:lvl4pPr lvl="3">
              <a:buNone/>
              <a:defRPr>
                <a:solidFill>
                  <a:srgbClr val="FFB600"/>
                </a:solidFill>
              </a:defRPr>
            </a:lvl4pPr>
            <a:lvl5pPr lvl="4">
              <a:buNone/>
              <a:defRPr>
                <a:solidFill>
                  <a:srgbClr val="FFB600"/>
                </a:solidFill>
              </a:defRPr>
            </a:lvl5pPr>
            <a:lvl6pPr lvl="5">
              <a:buNone/>
              <a:defRPr>
                <a:solidFill>
                  <a:srgbClr val="FFB600"/>
                </a:solidFill>
              </a:defRPr>
            </a:lvl6pPr>
            <a:lvl7pPr lvl="6">
              <a:buNone/>
              <a:defRPr>
                <a:solidFill>
                  <a:srgbClr val="FFB600"/>
                </a:solidFill>
              </a:defRPr>
            </a:lvl7pPr>
            <a:lvl8pPr lvl="7">
              <a:buNone/>
              <a:defRPr>
                <a:solidFill>
                  <a:srgbClr val="FFB600"/>
                </a:solidFill>
              </a:defRPr>
            </a:lvl8pPr>
            <a:lvl9pPr lvl="8">
              <a:buNone/>
              <a:defRPr>
                <a:solidFill>
                  <a:srgbClr val="FFB600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922000" y="1887378"/>
            <a:ext cx="35433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678687" y="1887378"/>
            <a:ext cx="35433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922000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373778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7" name="Google Shape;37;p7"/>
          <p:cNvSpPr txBox="1"/>
          <p:nvPr>
            <p:ph idx="3" type="body"/>
          </p:nvPr>
        </p:nvSpPr>
        <p:spPr>
          <a:xfrm>
            <a:off x="5825557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9"/>
          <p:cNvSpPr txBox="1"/>
          <p:nvPr>
            <p:ph idx="1" type="body"/>
          </p:nvPr>
        </p:nvSpPr>
        <p:spPr>
          <a:xfrm>
            <a:off x="457200" y="42539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 1">
  <p:cSld name="CAPTION_ONLY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390735" y="379877"/>
            <a:ext cx="8362529" cy="4383746"/>
          </a:xfrm>
          <a:custGeom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457200" y="42539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youtube.com/watch?v=PGLASey3MAE" TargetMode="External"/><Relationship Id="rId4" Type="http://schemas.openxmlformats.org/officeDocument/2006/relationships/image" Target="../media/image9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25.png"/><Relationship Id="rId5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21.png"/><Relationship Id="rId6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Relationship Id="rId5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drive.google.com/file/d/1oy6gi8NRQ02XgKHXCkfL5B-GPWAwPM2V/view" TargetMode="External"/><Relationship Id="rId4" Type="http://schemas.openxmlformats.org/officeDocument/2006/relationships/image" Target="../media/image15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www.youtube.com/watch?v=keCVPInCyAA" TargetMode="External"/><Relationship Id="rId4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://www.youtube.com/watch?v=Nqhyc8_dwvE" TargetMode="External"/><Relationship Id="rId4" Type="http://schemas.openxmlformats.org/officeDocument/2006/relationships/image" Target="../media/image23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Relationship Id="rId4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rkhsq4CsT9Y" TargetMode="External"/><Relationship Id="rId4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ctrTitle"/>
          </p:nvPr>
        </p:nvSpPr>
        <p:spPr>
          <a:xfrm>
            <a:off x="685800" y="2764281"/>
            <a:ext cx="7772400" cy="16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Chatbots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Tudo que você precisa saber!</a:t>
            </a:r>
            <a:endParaRPr sz="3000">
              <a:solidFill>
                <a:srgbClr val="434343"/>
              </a:solidFill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9975" y="163925"/>
            <a:ext cx="1057825" cy="105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ctrTitle"/>
          </p:nvPr>
        </p:nvSpPr>
        <p:spPr>
          <a:xfrm>
            <a:off x="972175" y="648000"/>
            <a:ext cx="71997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66</a:t>
            </a:r>
            <a:r>
              <a:rPr lang="en" sz="4800"/>
              <a:t>%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38" name="Google Shape;138;p24"/>
          <p:cNvSpPr txBox="1"/>
          <p:nvPr>
            <p:ph type="ctrTitle"/>
          </p:nvPr>
        </p:nvSpPr>
        <p:spPr>
          <a:xfrm>
            <a:off x="972175" y="1791000"/>
            <a:ext cx="7199700" cy="18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8000"/>
              </a:lnSpc>
              <a:spcBef>
                <a:spcPts val="2200"/>
              </a:spcBef>
              <a:spcAft>
                <a:spcPts val="1100"/>
              </a:spcAft>
              <a:buNone/>
            </a:pPr>
            <a:r>
              <a:rPr lang="en" sz="24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Dos usuários procuram nos smartphones algo que acabaram de ver na TV. </a:t>
            </a:r>
            <a:endParaRPr sz="48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973200" y="2143050"/>
            <a:ext cx="71976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4 tipos de </a:t>
            </a:r>
            <a:r>
              <a:rPr lang="en" sz="4000">
                <a:solidFill>
                  <a:schemeClr val="accent2"/>
                </a:solidFill>
              </a:rPr>
              <a:t>M</a:t>
            </a:r>
            <a:r>
              <a:rPr lang="en" sz="4000">
                <a:solidFill>
                  <a:schemeClr val="accent2"/>
                </a:solidFill>
              </a:rPr>
              <a:t>icro-Momentos</a:t>
            </a:r>
            <a:endParaRPr sz="4000">
              <a:solidFill>
                <a:schemeClr val="accent2"/>
              </a:solidFill>
            </a:endParaRPr>
          </a:p>
        </p:txBody>
      </p:sp>
      <p:sp>
        <p:nvSpPr>
          <p:cNvPr id="144" name="Google Shape;144;p2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5" name="Google Shape;145;p25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46" name="Google Shape;146;p25"/>
            <p:cNvSpPr/>
            <p:nvPr/>
          </p:nvSpPr>
          <p:spPr>
            <a:xfrm>
              <a:off x="6807900" y="2671250"/>
              <a:ext cx="102600" cy="22625"/>
            </a:xfrm>
            <a:custGeom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5"/>
            <p:cNvSpPr/>
            <p:nvPr/>
          </p:nvSpPr>
          <p:spPr>
            <a:xfrm>
              <a:off x="6807900" y="2636450"/>
              <a:ext cx="102600" cy="22625"/>
            </a:xfrm>
            <a:custGeom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5"/>
            <p:cNvSpPr/>
            <p:nvPr/>
          </p:nvSpPr>
          <p:spPr>
            <a:xfrm>
              <a:off x="6807900" y="2706075"/>
              <a:ext cx="102600" cy="29925"/>
            </a:xfrm>
            <a:custGeom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5"/>
            <p:cNvSpPr/>
            <p:nvPr/>
          </p:nvSpPr>
          <p:spPr>
            <a:xfrm>
              <a:off x="6811575" y="2463675"/>
              <a:ext cx="95275" cy="160600"/>
            </a:xfrm>
            <a:custGeom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5"/>
            <p:cNvSpPr/>
            <p:nvPr/>
          </p:nvSpPr>
          <p:spPr>
            <a:xfrm>
              <a:off x="6730350" y="2315900"/>
              <a:ext cx="257700" cy="308375"/>
            </a:xfrm>
            <a:custGeom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775" y="111000"/>
            <a:ext cx="8574326" cy="488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Chatbots</a:t>
            </a:r>
            <a:endParaRPr/>
          </a:p>
        </p:txBody>
      </p:sp>
      <p:sp>
        <p:nvSpPr>
          <p:cNvPr id="161" name="Google Shape;161;p27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 mas e os chatbots? </a:t>
            </a:r>
            <a:endParaRPr/>
          </a:p>
        </p:txBody>
      </p:sp>
      <p:sp>
        <p:nvSpPr>
          <p:cNvPr id="162" name="Google Shape;162;p27"/>
          <p:cNvSpPr txBox="1"/>
          <p:nvPr/>
        </p:nvSpPr>
        <p:spPr>
          <a:xfrm>
            <a:off x="7811325" y="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2</a:t>
            </a:r>
            <a:endParaRPr sz="96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idx="1" type="body"/>
          </p:nvPr>
        </p:nvSpPr>
        <p:spPr>
          <a:xfrm>
            <a:off x="1757200" y="2161800"/>
            <a:ext cx="56298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Um chatbot é um programa que se comunica com você! </a:t>
            </a:r>
            <a:endParaRPr/>
          </a:p>
        </p:txBody>
      </p:sp>
      <p:sp>
        <p:nvSpPr>
          <p:cNvPr id="168" name="Google Shape;168;p2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Essa comunicação...</a:t>
            </a:r>
            <a:endParaRPr sz="5500"/>
          </a:p>
        </p:txBody>
      </p: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1024725" y="3097500"/>
            <a:ext cx="3194400" cy="20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Texto</a:t>
            </a:r>
            <a:endParaRPr b="1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dk2"/>
                </a:solidFill>
              </a:rPr>
              <a:t>Imagens/GIFS/Vídeos</a:t>
            </a:r>
            <a:endParaRPr b="1">
              <a:solidFill>
                <a:schemeClr val="dk2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dk2"/>
                </a:solidFill>
              </a:rPr>
              <a:t>Voz</a:t>
            </a:r>
            <a:endParaRPr b="1"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" name="Google Shape;176;p29"/>
          <p:cNvSpPr/>
          <p:nvPr/>
        </p:nvSpPr>
        <p:spPr>
          <a:xfrm>
            <a:off x="8055177" y="292676"/>
            <a:ext cx="796167" cy="796157"/>
          </a:xfrm>
          <a:custGeom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Onde acontece essa comunicação?</a:t>
            </a:r>
            <a:endParaRPr sz="3000"/>
          </a:p>
        </p:txBody>
      </p:sp>
      <p:sp>
        <p:nvSpPr>
          <p:cNvPr id="182" name="Google Shape;182;p3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3" name="Google Shape;183;p30"/>
          <p:cNvGrpSpPr/>
          <p:nvPr/>
        </p:nvGrpSpPr>
        <p:grpSpPr>
          <a:xfrm>
            <a:off x="8054838" y="308799"/>
            <a:ext cx="796168" cy="763718"/>
            <a:chOff x="5241175" y="4959100"/>
            <a:chExt cx="539775" cy="517775"/>
          </a:xfrm>
        </p:grpSpPr>
        <p:sp>
          <p:nvSpPr>
            <p:cNvPr id="184" name="Google Shape;184;p30"/>
            <p:cNvSpPr/>
            <p:nvPr/>
          </p:nvSpPr>
          <p:spPr>
            <a:xfrm>
              <a:off x="5575150" y="4959100"/>
              <a:ext cx="161225" cy="178300"/>
            </a:xfrm>
            <a:custGeom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0"/>
            <p:cNvSpPr/>
            <p:nvPr/>
          </p:nvSpPr>
          <p:spPr>
            <a:xfrm>
              <a:off x="5330925" y="4985350"/>
              <a:ext cx="128250" cy="148400"/>
            </a:xfrm>
            <a:custGeom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0"/>
            <p:cNvSpPr/>
            <p:nvPr/>
          </p:nvSpPr>
          <p:spPr>
            <a:xfrm>
              <a:off x="5241175" y="5241175"/>
              <a:ext cx="180125" cy="109325"/>
            </a:xfrm>
            <a:custGeom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0"/>
            <p:cNvSpPr/>
            <p:nvPr/>
          </p:nvSpPr>
          <p:spPr>
            <a:xfrm>
              <a:off x="5461575" y="5316900"/>
              <a:ext cx="89175" cy="159975"/>
            </a:xfrm>
            <a:custGeom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0"/>
            <p:cNvSpPr/>
            <p:nvPr/>
          </p:nvSpPr>
          <p:spPr>
            <a:xfrm>
              <a:off x="5619100" y="5194175"/>
              <a:ext cx="161850" cy="89775"/>
            </a:xfrm>
            <a:custGeom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0"/>
            <p:cNvSpPr/>
            <p:nvPr/>
          </p:nvSpPr>
          <p:spPr>
            <a:xfrm>
              <a:off x="5420075" y="5116000"/>
              <a:ext cx="189300" cy="189925"/>
            </a:xfrm>
            <a:custGeom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0" name="Google Shape;1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6250" y="2720550"/>
            <a:ext cx="1645875" cy="164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4675" y="2780400"/>
            <a:ext cx="2112600" cy="158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49475" y="1628150"/>
            <a:ext cx="1517152" cy="1517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3725" y="1850825"/>
            <a:ext cx="1441851" cy="144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E como isso funciona?</a:t>
            </a:r>
            <a:endParaRPr sz="5500"/>
          </a:p>
        </p:txBody>
      </p:sp>
      <p:sp>
        <p:nvSpPr>
          <p:cNvPr id="199" name="Google Shape;199;p31"/>
          <p:cNvSpPr txBox="1"/>
          <p:nvPr>
            <p:ph idx="1" type="body"/>
          </p:nvPr>
        </p:nvSpPr>
        <p:spPr>
          <a:xfrm>
            <a:off x="1024725" y="3097500"/>
            <a:ext cx="3194400" cy="20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Regras</a:t>
            </a:r>
            <a:endParaRPr b="1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dk2"/>
                </a:solidFill>
              </a:rPr>
              <a:t>Inteligência Artificial </a:t>
            </a:r>
            <a:endParaRPr b="1">
              <a:solidFill>
                <a:schemeClr val="dk2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Híbrido </a:t>
            </a:r>
            <a:endParaRPr b="1"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31"/>
          <p:cNvSpPr/>
          <p:nvPr/>
        </p:nvSpPr>
        <p:spPr>
          <a:xfrm>
            <a:off x="8055177" y="292676"/>
            <a:ext cx="796167" cy="796157"/>
          </a:xfrm>
          <a:custGeom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/>
          <p:nvPr>
            <p:ph idx="4294967295" type="title"/>
          </p:nvPr>
        </p:nvSpPr>
        <p:spPr>
          <a:xfrm>
            <a:off x="464800" y="4345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KLM Airlines</a:t>
            </a:r>
            <a:endParaRPr sz="3600"/>
          </a:p>
        </p:txBody>
      </p:sp>
      <p:sp>
        <p:nvSpPr>
          <p:cNvPr id="207" name="Google Shape;207;p3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08" name="Google Shape;208;p32"/>
          <p:cNvGrpSpPr/>
          <p:nvPr/>
        </p:nvGrpSpPr>
        <p:grpSpPr>
          <a:xfrm>
            <a:off x="8073445" y="369819"/>
            <a:ext cx="759617" cy="641865"/>
            <a:chOff x="3918650" y="293075"/>
            <a:chExt cx="488500" cy="412775"/>
          </a:xfrm>
        </p:grpSpPr>
        <p:sp>
          <p:nvSpPr>
            <p:cNvPr id="209" name="Google Shape;209;p32"/>
            <p:cNvSpPr/>
            <p:nvPr/>
          </p:nvSpPr>
          <p:spPr>
            <a:xfrm>
              <a:off x="4085350" y="293675"/>
              <a:ext cx="154500" cy="412175"/>
            </a:xfrm>
            <a:custGeom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2"/>
            <p:cNvSpPr/>
            <p:nvPr/>
          </p:nvSpPr>
          <p:spPr>
            <a:xfrm>
              <a:off x="3918650" y="293075"/>
              <a:ext cx="153900" cy="407275"/>
            </a:xfrm>
            <a:custGeom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2"/>
            <p:cNvSpPr/>
            <p:nvPr/>
          </p:nvSpPr>
          <p:spPr>
            <a:xfrm>
              <a:off x="4253250" y="298550"/>
              <a:ext cx="153900" cy="406675"/>
            </a:xfrm>
            <a:custGeom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Start using our new Messenger service for your next booking and win a ticket. See http://klmf.ly/1ROAM5g for more information.&#10;&#10;&#10;---------------------------------------------------&#10;http://www.klm.com&#10;http://www.facebook.com/klm&#10;http://www.twitter.com/klm&#10;https://www.linkedin.com/company/klm" id="212" name="Google Shape;212;p32" title="KLM on Messeng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9525" y="1189050"/>
            <a:ext cx="4717525" cy="353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Além da KLM Airlines...</a:t>
            </a:r>
            <a:endParaRPr sz="5500"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1024725" y="3097500"/>
            <a:ext cx="3194400" cy="20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Google</a:t>
            </a:r>
            <a:endParaRPr b="1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dk2"/>
                </a:solidFill>
              </a:rPr>
              <a:t>Duolingo</a:t>
            </a:r>
            <a:endParaRPr b="1">
              <a:solidFill>
                <a:schemeClr val="dk2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Pizza Hut*</a:t>
            </a:r>
            <a:endParaRPr b="1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Sephora</a:t>
            </a:r>
            <a:endParaRPr b="1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Casas Bahia</a:t>
            </a:r>
            <a:endParaRPr b="1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Esporte Interativo</a:t>
            </a:r>
            <a:endParaRPr b="1"/>
          </a:p>
        </p:txBody>
      </p:sp>
      <p:sp>
        <p:nvSpPr>
          <p:cNvPr id="219" name="Google Shape;219;p3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0" name="Google Shape;220;p33"/>
          <p:cNvSpPr/>
          <p:nvPr/>
        </p:nvSpPr>
        <p:spPr>
          <a:xfrm>
            <a:off x="8055177" y="292676"/>
            <a:ext cx="796167" cy="796157"/>
          </a:xfrm>
          <a:custGeom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idx="4294967295" type="ctrTitle"/>
          </p:nvPr>
        </p:nvSpPr>
        <p:spPr>
          <a:xfrm>
            <a:off x="4572000" y="358050"/>
            <a:ext cx="3886200" cy="18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B600"/>
                </a:solidFill>
              </a:rPr>
              <a:t>Otacilio Maia</a:t>
            </a:r>
            <a:endParaRPr sz="6000">
              <a:solidFill>
                <a:srgbClr val="FFB600"/>
              </a:solidFill>
            </a:endParaRPr>
          </a:p>
        </p:txBody>
      </p:sp>
      <p:sp>
        <p:nvSpPr>
          <p:cNvPr id="83" name="Google Shape;83;p16"/>
          <p:cNvSpPr txBox="1"/>
          <p:nvPr>
            <p:ph idx="4294967295" type="subTitle"/>
          </p:nvPr>
        </p:nvSpPr>
        <p:spPr>
          <a:xfrm>
            <a:off x="4572000" y="2385050"/>
            <a:ext cx="4108500" cy="23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/>
              <a:t>GitHub Campus Expert</a:t>
            </a:r>
            <a:endParaRPr b="1" sz="2400"/>
          </a:p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/>
              <a:t>Maintainer Brasilino</a:t>
            </a:r>
            <a:endParaRPr b="1" sz="2400"/>
          </a:p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/>
              <a:t>Maker Hero FilipeFlop</a:t>
            </a:r>
            <a:endParaRPr b="1" sz="2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Mais informações: otaciliomaia.com</a:t>
            </a:r>
            <a:endParaRPr b="1" sz="3600"/>
          </a:p>
        </p:txBody>
      </p:sp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 rotWithShape="1">
          <a:blip r:embed="rId3">
            <a:alphaModFix/>
          </a:blip>
          <a:srcRect b="0" l="0" r="8240" t="0"/>
          <a:stretch/>
        </p:blipFill>
        <p:spPr>
          <a:xfrm>
            <a:off x="0" y="0"/>
            <a:ext cx="47197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0225" y="11"/>
            <a:ext cx="2263551" cy="1320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125" y="98325"/>
            <a:ext cx="1000250" cy="98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 o que isso tem haver com Micro-Momentos?</a:t>
            </a:r>
            <a:endParaRPr/>
          </a:p>
        </p:txBody>
      </p:sp>
      <p:sp>
        <p:nvSpPr>
          <p:cNvPr id="226" name="Google Shape;226;p34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 agora José?</a:t>
            </a:r>
            <a:endParaRPr/>
          </a:p>
        </p:txBody>
      </p:sp>
      <p:sp>
        <p:nvSpPr>
          <p:cNvPr id="227" name="Google Shape;227;p34"/>
          <p:cNvSpPr txBox="1"/>
          <p:nvPr/>
        </p:nvSpPr>
        <p:spPr>
          <a:xfrm>
            <a:off x="7811325" y="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3</a:t>
            </a:r>
            <a:endParaRPr sz="96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/>
          <p:nvPr>
            <p:ph idx="4294967295" type="ctrTitle"/>
          </p:nvPr>
        </p:nvSpPr>
        <p:spPr>
          <a:xfrm>
            <a:off x="972150" y="1207850"/>
            <a:ext cx="71997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Char char="●"/>
            </a:pPr>
            <a:r>
              <a:rPr lang="en" sz="4800">
                <a:solidFill>
                  <a:srgbClr val="FFFFFF"/>
                </a:solidFill>
              </a:rPr>
              <a:t>Facilidade de Uso</a:t>
            </a:r>
            <a:endParaRPr sz="4800">
              <a:solidFill>
                <a:srgbClr val="FFFFFF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Char char="●"/>
            </a:pPr>
            <a:r>
              <a:rPr lang="en" sz="4800">
                <a:solidFill>
                  <a:srgbClr val="FFFFFF"/>
                </a:solidFill>
              </a:rPr>
              <a:t>Praticidade</a:t>
            </a:r>
            <a:endParaRPr sz="4800">
              <a:solidFill>
                <a:srgbClr val="FFFFFF"/>
              </a:solidFill>
            </a:endParaRPr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Char char="●"/>
            </a:pPr>
            <a:r>
              <a:rPr lang="en" sz="4800">
                <a:solidFill>
                  <a:srgbClr val="FFFFFF"/>
                </a:solidFill>
              </a:rPr>
              <a:t>Sem Downloads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233" name="Google Shape;233;p35"/>
          <p:cNvSpPr txBox="1"/>
          <p:nvPr>
            <p:ph idx="4294967295" type="subTitle"/>
          </p:nvPr>
        </p:nvSpPr>
        <p:spPr>
          <a:xfrm>
            <a:off x="972175" y="3887801"/>
            <a:ext cx="71997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Sucessoooooooo!</a:t>
            </a:r>
            <a:endParaRPr sz="2400"/>
          </a:p>
        </p:txBody>
      </p:sp>
      <p:sp>
        <p:nvSpPr>
          <p:cNvPr id="234" name="Google Shape;234;p3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5" name="Google Shape;235;p35"/>
          <p:cNvGrpSpPr/>
          <p:nvPr/>
        </p:nvGrpSpPr>
        <p:grpSpPr>
          <a:xfrm>
            <a:off x="8056529" y="173652"/>
            <a:ext cx="793438" cy="1034192"/>
            <a:chOff x="2624850" y="4296000"/>
            <a:chExt cx="380400" cy="495825"/>
          </a:xfrm>
        </p:grpSpPr>
        <p:sp>
          <p:nvSpPr>
            <p:cNvPr id="236" name="Google Shape;236;p35"/>
            <p:cNvSpPr/>
            <p:nvPr/>
          </p:nvSpPr>
          <p:spPr>
            <a:xfrm>
              <a:off x="2845875" y="4296000"/>
              <a:ext cx="126425" cy="125800"/>
            </a:xfrm>
            <a:custGeom>
              <a:pathLst>
                <a:path extrusionOk="0" h="5032" w="5057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5"/>
            <p:cNvSpPr/>
            <p:nvPr/>
          </p:nvSpPr>
          <p:spPr>
            <a:xfrm>
              <a:off x="2635850" y="4316150"/>
              <a:ext cx="369400" cy="475675"/>
            </a:xfrm>
            <a:custGeom>
              <a:pathLst>
                <a:path extrusionOk="0" h="19027" w="14776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5"/>
            <p:cNvSpPr/>
            <p:nvPr/>
          </p:nvSpPr>
          <p:spPr>
            <a:xfrm>
              <a:off x="2624850" y="4357675"/>
              <a:ext cx="171600" cy="171600"/>
            </a:xfrm>
            <a:custGeom>
              <a:pathLst>
                <a:path extrusionOk="0" h="6864" w="6864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 onde começar a desenvolver?</a:t>
            </a:r>
            <a:endParaRPr/>
          </a:p>
        </p:txBody>
      </p:sp>
      <p:sp>
        <p:nvSpPr>
          <p:cNvPr id="244" name="Google Shape;244;p36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#Comofaz? </a:t>
            </a:r>
            <a:endParaRPr/>
          </a:p>
        </p:txBody>
      </p:sp>
      <p:sp>
        <p:nvSpPr>
          <p:cNvPr id="245" name="Google Shape;245;p36"/>
          <p:cNvSpPr txBox="1"/>
          <p:nvPr/>
        </p:nvSpPr>
        <p:spPr>
          <a:xfrm>
            <a:off x="7811325" y="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4</a:t>
            </a:r>
            <a:endParaRPr sz="96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1" name="Google Shape;25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3500" y="772225"/>
            <a:ext cx="2280575" cy="228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7250" y="531700"/>
            <a:ext cx="4669900" cy="160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12700" y="3649250"/>
            <a:ext cx="4056750" cy="76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37875" y="2136987"/>
            <a:ext cx="4229274" cy="105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8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Panorama de Mercado</a:t>
            </a:r>
            <a:endParaRPr/>
          </a:p>
        </p:txBody>
      </p:sp>
      <p:sp>
        <p:nvSpPr>
          <p:cNvPr id="260" name="Google Shape;260;p38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olho no mercado</a:t>
            </a:r>
            <a:endParaRPr/>
          </a:p>
        </p:txBody>
      </p:sp>
      <p:sp>
        <p:nvSpPr>
          <p:cNvPr id="261" name="Google Shape;261;p38"/>
          <p:cNvSpPr txBox="1"/>
          <p:nvPr/>
        </p:nvSpPr>
        <p:spPr>
          <a:xfrm>
            <a:off x="7811325" y="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5</a:t>
            </a:r>
            <a:endParaRPr sz="96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/>
          <p:cNvSpPr txBox="1"/>
          <p:nvPr>
            <p:ph idx="4294967295" type="ctrTitle"/>
          </p:nvPr>
        </p:nvSpPr>
        <p:spPr>
          <a:xfrm>
            <a:off x="685800" y="440350"/>
            <a:ext cx="7070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B600"/>
                </a:solidFill>
              </a:rPr>
              <a:t>Assistentes Pessoais</a:t>
            </a:r>
            <a:endParaRPr sz="4800">
              <a:solidFill>
                <a:srgbClr val="FFB600"/>
              </a:solidFill>
            </a:endParaRPr>
          </a:p>
        </p:txBody>
      </p:sp>
      <p:sp>
        <p:nvSpPr>
          <p:cNvPr id="267" name="Google Shape;267;p3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8" name="Google Shape;26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2621025"/>
            <a:ext cx="2284775" cy="76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1783" y="2421907"/>
            <a:ext cx="1493878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59268" y="2454675"/>
            <a:ext cx="1094250" cy="109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1" name="Google Shape;281;p41" title="Live Like Iron Man with Alexa AMAZON Echo (online-video-cutter.com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575" y="82525"/>
            <a:ext cx="8344850" cy="4978450"/>
          </a:xfrm>
          <a:prstGeom prst="rect">
            <a:avLst/>
          </a:prstGeom>
          <a:noFill/>
          <a:ln cap="flat" cmpd="sng" w="114300">
            <a:solidFill>
              <a:srgbClr val="FFB6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 txBox="1"/>
          <p:nvPr>
            <p:ph idx="4294967295" type="ctrTitle"/>
          </p:nvPr>
        </p:nvSpPr>
        <p:spPr>
          <a:xfrm>
            <a:off x="685800" y="211750"/>
            <a:ext cx="7593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B600"/>
                </a:solidFill>
              </a:rPr>
              <a:t>Google I/O 2018</a:t>
            </a:r>
            <a:endParaRPr sz="2000">
              <a:solidFill>
                <a:srgbClr val="FFB600"/>
              </a:solidFill>
            </a:endParaRPr>
          </a:p>
        </p:txBody>
      </p:sp>
      <p:sp>
        <p:nvSpPr>
          <p:cNvPr id="287" name="Google Shape;287;p4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8" name="Google Shape;288;p42"/>
          <p:cNvSpPr txBox="1"/>
          <p:nvPr>
            <p:ph idx="4294967295" type="body"/>
          </p:nvPr>
        </p:nvSpPr>
        <p:spPr>
          <a:xfrm>
            <a:off x="1150600" y="2266951"/>
            <a:ext cx="6866100" cy="9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Google Smart Compose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Google Duplex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#io18 &#10;Source Google" id="294" name="Google Shape;294;p43" title="Google AI smart compose for Gmail (Google I/O'18)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600" y="69350"/>
            <a:ext cx="8081800" cy="5004800"/>
          </a:xfrm>
          <a:prstGeom prst="rect">
            <a:avLst/>
          </a:prstGeom>
          <a:noFill/>
          <a:ln cap="flat" cmpd="sng" w="114300">
            <a:solidFill>
              <a:srgbClr val="FFB6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4294967295" type="ctrTitle"/>
          </p:nvPr>
        </p:nvSpPr>
        <p:spPr>
          <a:xfrm>
            <a:off x="685800" y="358050"/>
            <a:ext cx="3886200" cy="18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B600"/>
                </a:solidFill>
              </a:rPr>
              <a:t>Rian</a:t>
            </a:r>
            <a:endParaRPr sz="4800">
              <a:solidFill>
                <a:srgbClr val="FFB6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B600"/>
                </a:solidFill>
              </a:rPr>
              <a:t>Nascimento</a:t>
            </a:r>
            <a:endParaRPr sz="4800">
              <a:solidFill>
                <a:srgbClr val="FFB600"/>
              </a:solidFill>
            </a:endParaRPr>
          </a:p>
        </p:txBody>
      </p:sp>
      <p:sp>
        <p:nvSpPr>
          <p:cNvPr id="93" name="Google Shape;93;p17"/>
          <p:cNvSpPr txBox="1"/>
          <p:nvPr>
            <p:ph idx="4294967295" type="subTitle"/>
          </p:nvPr>
        </p:nvSpPr>
        <p:spPr>
          <a:xfrm>
            <a:off x="685800" y="2220750"/>
            <a:ext cx="3886200" cy="24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/>
              <a:t>Community Manager - </a:t>
            </a:r>
            <a:endParaRPr b="1" sz="2400"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/>
              <a:t>Chatbot Pernambuco</a:t>
            </a:r>
            <a:endParaRPr b="1" sz="2400"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IG: @rianfnascimento</a:t>
            </a:r>
            <a:endParaRPr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FB: @rianfnascimento</a:t>
            </a:r>
            <a:endParaRPr/>
          </a:p>
        </p:txBody>
      </p:sp>
      <p:sp>
        <p:nvSpPr>
          <p:cNvPr id="94" name="Google Shape;94;p17"/>
          <p:cNvSpPr txBox="1"/>
          <p:nvPr>
            <p:ph idx="12" type="sldNum"/>
          </p:nvPr>
        </p:nvSpPr>
        <p:spPr>
          <a:xfrm>
            <a:off x="863865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0000" y="0"/>
            <a:ext cx="451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0" name="Google Shape;300;p44" title="Apresentação Google Duplex Legendado PT-BR (com cortes)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025" y="97275"/>
            <a:ext cx="8069375" cy="4912475"/>
          </a:xfrm>
          <a:prstGeom prst="rect">
            <a:avLst/>
          </a:prstGeom>
          <a:noFill/>
          <a:ln cap="flat" cmpd="sng" w="114300">
            <a:solidFill>
              <a:srgbClr val="FFB6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5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Timing</a:t>
            </a:r>
            <a:endParaRPr/>
          </a:p>
        </p:txBody>
      </p:sp>
      <p:sp>
        <p:nvSpPr>
          <p:cNvPr id="306" name="Google Shape;306;p45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 o momento?</a:t>
            </a:r>
            <a:endParaRPr/>
          </a:p>
        </p:txBody>
      </p:sp>
      <p:sp>
        <p:nvSpPr>
          <p:cNvPr id="307" name="Google Shape;307;p45"/>
          <p:cNvSpPr txBox="1"/>
          <p:nvPr/>
        </p:nvSpPr>
        <p:spPr>
          <a:xfrm>
            <a:off x="7811325" y="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6</a:t>
            </a:r>
            <a:endParaRPr sz="96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8" name="Google Shape;318;p47"/>
          <p:cNvSpPr txBox="1"/>
          <p:nvPr>
            <p:ph idx="4294967295" type="ctrTitle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B600"/>
                </a:solidFill>
              </a:rPr>
              <a:t>Obrigado!</a:t>
            </a:r>
            <a:endParaRPr sz="9600">
              <a:solidFill>
                <a:srgbClr val="FFB600"/>
              </a:solidFill>
            </a:endParaRPr>
          </a:p>
        </p:txBody>
      </p:sp>
      <p:sp>
        <p:nvSpPr>
          <p:cNvPr id="319" name="Google Shape;319;p47"/>
          <p:cNvSpPr txBox="1"/>
          <p:nvPr>
            <p:ph idx="4294967295" type="subTitle"/>
          </p:nvPr>
        </p:nvSpPr>
        <p:spPr>
          <a:xfrm>
            <a:off x="685800" y="2860000"/>
            <a:ext cx="6593700" cy="19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/>
              <a:t>Perguntas?</a:t>
            </a:r>
            <a:endParaRPr b="1" sz="3600"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Otacilio Maia | otaciliomaia.com</a:t>
            </a:r>
            <a:endParaRPr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Rian Nascimento | </a:t>
            </a:r>
            <a:r>
              <a:rPr lang="en">
                <a:solidFill>
                  <a:schemeClr val="dk2"/>
                </a:solidFill>
              </a:rPr>
              <a:t>@rianfnascimento</a:t>
            </a:r>
            <a:endParaRPr/>
          </a:p>
        </p:txBody>
      </p:sp>
      <p:sp>
        <p:nvSpPr>
          <p:cNvPr id="320" name="Google Shape;320;p47"/>
          <p:cNvSpPr/>
          <p:nvPr/>
        </p:nvSpPr>
        <p:spPr>
          <a:xfrm>
            <a:off x="8054234" y="327815"/>
            <a:ext cx="798007" cy="725835"/>
          </a:xfrm>
          <a:custGeom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B600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Micromomentos</a:t>
            </a:r>
            <a:endParaRPr/>
          </a:p>
        </p:txBody>
      </p:sp>
      <p:sp>
        <p:nvSpPr>
          <p:cNvPr id="101" name="Google Shape;101;p18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vida é feita de momentos</a:t>
            </a:r>
            <a:endParaRPr/>
          </a:p>
        </p:txBody>
      </p:sp>
      <p:sp>
        <p:nvSpPr>
          <p:cNvPr id="102" name="Google Shape;102;p18"/>
          <p:cNvSpPr txBox="1"/>
          <p:nvPr/>
        </p:nvSpPr>
        <p:spPr>
          <a:xfrm>
            <a:off x="7811325" y="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1</a:t>
            </a:r>
            <a:endParaRPr sz="96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2996" y="0"/>
            <a:ext cx="9207000" cy="651394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idx="4294967295" type="title"/>
          </p:nvPr>
        </p:nvSpPr>
        <p:spPr>
          <a:xfrm>
            <a:off x="109525" y="4124550"/>
            <a:ext cx="6959700" cy="13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190500" rtl="0">
              <a:lnSpc>
                <a:spcPct val="11320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solidFill>
                  <a:schemeClr val="lt1"/>
                </a:solidFill>
                <a:highlight>
                  <a:srgbClr val="FF9900"/>
                </a:highlight>
                <a:latin typeface="Raleway"/>
                <a:ea typeface="Raleway"/>
                <a:cs typeface="Raleway"/>
                <a:sym typeface="Raleway"/>
              </a:rPr>
              <a:t>1878: Surge a profissão de telefonista</a:t>
            </a:r>
            <a:endParaRPr b="1" sz="3600">
              <a:solidFill>
                <a:schemeClr val="lt1"/>
              </a:solidFill>
              <a:highlight>
                <a:srgbClr val="FF9900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6985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50">
              <a:solidFill>
                <a:srgbClr val="3E3E3E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Life is lived in moments. And today, so many of these moments are mobile – whether we’re enjoying a new playlist, sharing a vacation photo with family, or checking in on what our friends are up to. &#10;&#10;But there are other types of moments: the I-want-to-know, I-want-to-go, I-want-to-do, and I-want-to-buy moments. When we act on a specific intent and expect an immediate answer. They happen all the time and all along the consumer decision journey. And these moments are becoming the new battleground for brands – where hearts, minds and dollars are won.&#10;&#10;At Google we call these “micro-moments”. Over the coming months we’ll be unveiling research and insights into this game-changing shift." id="114" name="Google Shape;114;p20" title="Micro-Moment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450" y="241775"/>
            <a:ext cx="8566800" cy="476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-1080750" y="1129675"/>
            <a:ext cx="9741600" cy="368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35200" marR="304800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757575"/>
                </a:solidFill>
                <a:latin typeface="Raleway"/>
                <a:ea typeface="Raleway"/>
                <a:cs typeface="Raleway"/>
                <a:sym typeface="Raleway"/>
              </a:rPr>
              <a:t>As pessoas estão tomando suas</a:t>
            </a:r>
            <a:endParaRPr sz="2400">
              <a:solidFill>
                <a:srgbClr val="75757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2235200" marR="304800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757575"/>
                </a:solidFill>
                <a:latin typeface="Raleway"/>
                <a:ea typeface="Raleway"/>
                <a:cs typeface="Raleway"/>
                <a:sym typeface="Raleway"/>
              </a:rPr>
              <a:t>decisões mais rápido do que nunca e elas esperam</a:t>
            </a:r>
            <a:endParaRPr sz="2400">
              <a:solidFill>
                <a:srgbClr val="75757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2235200" marR="304800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757575"/>
                </a:solidFill>
                <a:latin typeface="Raleway"/>
                <a:ea typeface="Raleway"/>
                <a:cs typeface="Raleway"/>
                <a:sym typeface="Raleway"/>
              </a:rPr>
              <a:t>poder começar a agir logo assim que definem o que querem. </a:t>
            </a:r>
            <a:r>
              <a:rPr lang="en">
                <a:solidFill>
                  <a:srgbClr val="757575"/>
                </a:solidFill>
                <a:latin typeface="Raleway"/>
                <a:ea typeface="Raleway"/>
                <a:cs typeface="Raleway"/>
                <a:sym typeface="Raleway"/>
              </a:rPr>
              <a:t>- </a:t>
            </a:r>
            <a:r>
              <a:rPr b="1" lang="en" sz="1400">
                <a:solidFill>
                  <a:srgbClr val="757575"/>
                </a:solidFill>
                <a:latin typeface="Raleway"/>
                <a:ea typeface="Raleway"/>
                <a:cs typeface="Raleway"/>
                <a:sym typeface="Raleway"/>
              </a:rPr>
              <a:t>Lisa Gevelber - VP de Marketing do Google.</a:t>
            </a:r>
            <a:endParaRPr b="1" sz="1400">
              <a:solidFill>
                <a:srgbClr val="75757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698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ctrTitle"/>
          </p:nvPr>
        </p:nvSpPr>
        <p:spPr>
          <a:xfrm>
            <a:off x="972175" y="648000"/>
            <a:ext cx="71997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8</a:t>
            </a:r>
            <a:r>
              <a:rPr lang="en" sz="4800"/>
              <a:t>2%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26" name="Google Shape;126;p22"/>
          <p:cNvSpPr txBox="1"/>
          <p:nvPr>
            <p:ph type="ctrTitle"/>
          </p:nvPr>
        </p:nvSpPr>
        <p:spPr>
          <a:xfrm>
            <a:off x="972175" y="1791000"/>
            <a:ext cx="7199700" cy="18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8000"/>
              </a:lnSpc>
              <a:spcBef>
                <a:spcPts val="2200"/>
              </a:spcBef>
              <a:spcAft>
                <a:spcPts val="1100"/>
              </a:spcAft>
              <a:buNone/>
            </a:pPr>
            <a:r>
              <a:rPr lang="en" sz="24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D</a:t>
            </a:r>
            <a:r>
              <a:rPr lang="en" sz="24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os usuários fazem uma consulta nos seus smartphones durante uma compra dentro da loja</a:t>
            </a:r>
            <a:endParaRPr sz="48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ctrTitle"/>
          </p:nvPr>
        </p:nvSpPr>
        <p:spPr>
          <a:xfrm>
            <a:off x="972175" y="648000"/>
            <a:ext cx="71997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91</a:t>
            </a:r>
            <a:r>
              <a:rPr lang="en" sz="4800"/>
              <a:t>%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132" name="Google Shape;132;p23"/>
          <p:cNvSpPr txBox="1"/>
          <p:nvPr>
            <p:ph type="ctrTitle"/>
          </p:nvPr>
        </p:nvSpPr>
        <p:spPr>
          <a:xfrm>
            <a:off x="972175" y="1791000"/>
            <a:ext cx="7199700" cy="18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8000"/>
              </a:lnSpc>
              <a:spcBef>
                <a:spcPts val="2200"/>
              </a:spcBef>
              <a:spcAft>
                <a:spcPts val="1100"/>
              </a:spcAft>
              <a:buNone/>
            </a:pPr>
            <a:r>
              <a:rPr lang="en" sz="24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Dos usuários c</a:t>
            </a:r>
            <a:r>
              <a:rPr lang="en" sz="240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onsultam seus smartphones atrás de idéias no meio de uma tarefa</a:t>
            </a:r>
            <a:endParaRPr sz="48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liv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